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601" r:id="rId3"/>
    <p:sldId id="586" r:id="rId4"/>
    <p:sldId id="399" r:id="rId5"/>
    <p:sldId id="603" r:id="rId6"/>
    <p:sldId id="604" r:id="rId7"/>
    <p:sldId id="637" r:id="rId8"/>
    <p:sldId id="638" r:id="rId9"/>
    <p:sldId id="639" r:id="rId10"/>
    <p:sldId id="640" r:id="rId11"/>
    <p:sldId id="641" r:id="rId12"/>
    <p:sldId id="605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42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349" r:id="rId44"/>
    <p:sldId id="643" r:id="rId45"/>
    <p:sldId id="644" r:id="rId46"/>
    <p:sldId id="645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601"/>
            <p14:sldId id="586"/>
            <p14:sldId id="399"/>
            <p14:sldId id="603"/>
          </p14:sldIdLst>
        </p14:section>
        <p14:section name="Project Structure" id="{97DDEB9D-5679-453D-B181-69F0C01C12C6}">
          <p14:sldIdLst>
            <p14:sldId id="604"/>
            <p14:sldId id="637"/>
            <p14:sldId id="638"/>
            <p14:sldId id="639"/>
            <p14:sldId id="640"/>
            <p14:sldId id="641"/>
            <p14:sldId id="605"/>
          </p14:sldIdLst>
        </p14:section>
        <p14:section name="Navigation and Header" id="{32FD3CA8-2C37-4729-8CBD-A11B5B8E5430}">
          <p14:sldIdLst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Main Section" id="{5C3184B8-150E-4BBE-AAE8-D400ACB833FC}">
          <p14:sldIdLst>
            <p14:sldId id="614"/>
            <p14:sldId id="615"/>
            <p14:sldId id="642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</p14:sldIdLst>
        </p14:section>
        <p14:section name="Conclusion" id="{10E03AB1-9AA8-4E86-9A64-D741901E50A2}">
          <p14:sldIdLst>
            <p14:sldId id="349"/>
            <p14:sldId id="643"/>
            <p14:sldId id="644"/>
            <p14:sldId id="6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1001" autoAdjust="0"/>
  </p:normalViewPr>
  <p:slideViewPr>
    <p:cSldViewPr>
      <p:cViewPr varScale="1">
        <p:scale>
          <a:sx n="85" d="100"/>
          <a:sy n="85" d="100"/>
        </p:scale>
        <p:origin x="566" y="4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1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6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9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8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53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Landing Pages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Creating Landing Page with HTML 5 and CSS 3</a:t>
            </a:r>
            <a:endParaRPr lang="en-US" sz="3600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862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765443">
            <a:off x="4774982" y="3632044"/>
            <a:ext cx="221567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Landing Page</a:t>
            </a:r>
          </a:p>
          <a:p>
            <a:pPr algn="ctr">
              <a:lnSpc>
                <a:spcPct val="85000"/>
              </a:lnSpc>
            </a:pP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5 + CSS 3</a:t>
            </a:r>
          </a:p>
        </p:txBody>
      </p:sp>
      <p:pic>
        <p:nvPicPr>
          <p:cNvPr id="21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922">
            <a:off x="3220315" y="2355890"/>
            <a:ext cx="1312760" cy="13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5410239" y="4871518"/>
            <a:ext cx="1405106" cy="14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663" y="2357107"/>
            <a:ext cx="2558800" cy="424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+ Section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976703"/>
            <a:ext cx="11021152" cy="2603748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284412" y="1015903"/>
            <a:ext cx="5029200" cy="696967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60197" y="5006981"/>
            <a:ext cx="3884626" cy="914400"/>
          </a:xfrm>
          <a:prstGeom prst="wedgeRoundRectCallout">
            <a:avLst>
              <a:gd name="adj1" fmla="val 21176"/>
              <a:gd name="adj2" fmla="val -83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info-socials-container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5216" y="2970349"/>
            <a:ext cx="1988396" cy="161010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/>
          <p:nvPr/>
        </p:nvSpPr>
        <p:spPr>
          <a:xfrm>
            <a:off x="4906115" y="2970349"/>
            <a:ext cx="1632313" cy="131940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8456612" y="2961352"/>
            <a:ext cx="2209800" cy="161909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451976" y="5010803"/>
            <a:ext cx="3581400" cy="910578"/>
          </a:xfrm>
          <a:prstGeom prst="wedgeRoundRectCallout">
            <a:avLst>
              <a:gd name="adj1" fmla="val -21105"/>
              <a:gd name="adj2" fmla="val -111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270692" y="5006981"/>
            <a:ext cx="3464835" cy="885022"/>
          </a:xfrm>
          <a:prstGeom prst="wedgeRoundRectCallout">
            <a:avLst>
              <a:gd name="adj1" fmla="val -20106"/>
              <a:gd name="adj2" fmla="val -84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instagram-widget</a:t>
            </a:r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42150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agency.html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3100" y="1611204"/>
            <a:ext cx="10822624" cy="4258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&lt;title&gt;Consulting Agency&lt;/title&gt;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agency.css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047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(HTML)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1066800"/>
            <a:ext cx="1132146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 home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href="#"&gt;home&lt;/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 us&lt;/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href="#"&gt;cases&lt;/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href="#"&gt;news&lt;/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href="#"&gt;portfolio&lt;/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103" y="1180084"/>
            <a:ext cx="2744309" cy="2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1905000"/>
            <a:ext cx="1132146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"consulting-rev"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&gt;video slider&lt;/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Challenging established…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our services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fa-chevron-right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86" y="1769160"/>
            <a:ext cx="3012486" cy="38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https://fonts.googleapis.com/css?family=Montserrat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Montserrat,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19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1148707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&gt; 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url('images/Layer-759_02.jpg')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735px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 ul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 157, 99, 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914400"/>
            <a:ext cx="64770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ul.nav-primary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rgba(199,157,99,0.75);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70px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237412" y="3068836"/>
            <a:ext cx="4491318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margin-left:30px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opacity: 0.7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018" y="914400"/>
            <a:ext cx="6337778" cy="17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958660"/>
            <a:ext cx="5824622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h1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42231" y="958660"/>
            <a:ext cx="5481624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0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7012" y="1641722"/>
            <a:ext cx="11692022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.fa-chevron-right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63" y="1295400"/>
            <a:ext cx="5948748" cy="2426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64" y="3962400"/>
            <a:ext cx="5948748" cy="24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6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(HTML)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524000"/>
            <a:ext cx="1096350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&gt;Industries&lt;/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"travel-business-customer"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"icon"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"fa fa-plane" aria-hidden="true"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&gt;Travel and Aviation 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are a company that offers design…&lt;/p&gt;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next two articles here--&gt;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212" y="990600"/>
            <a:ext cx="6172200" cy="18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Project Structure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Navigation and Header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Main Section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</a:t>
            </a:r>
            <a:r>
              <a:rPr lang="en-US" sz="3000" dirty="0" smtClean="0"/>
              <a:t>="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travel-business-customer</a:t>
            </a:r>
            <a:r>
              <a:rPr lang="en-US" sz="3000" dirty="0" smtClean="0"/>
              <a:t>"&gt;</a:t>
            </a:r>
            <a:endParaRPr lang="en-US" sz="3000" dirty="0"/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financial-energy-surface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banner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traders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consulting-woman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partners</a:t>
            </a:r>
            <a:r>
              <a:rPr lang="en-US" sz="3000" dirty="0"/>
              <a:t>"&gt;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Footer Section</a:t>
            </a:r>
          </a:p>
          <a:p>
            <a:pPr marL="819096" lvl="1" indent="-514350">
              <a:lnSpc>
                <a:spcPct val="90000"/>
              </a:lnSpc>
            </a:pPr>
            <a:endParaRPr lang="en-US" sz="3000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981200"/>
            <a:ext cx="2614955" cy="33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1151121"/>
            <a:ext cx="46482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50px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18px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header 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57786" y="1151121"/>
            <a:ext cx="6623037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vertical-align: top;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68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3441" y="2235427"/>
            <a:ext cx="1018777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p,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41" y="1219200"/>
            <a:ext cx="6555371" cy="49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More HTML + CSS (.banner)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2436" y="1219200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"banner"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 help entrepreneurs get their act together&lt;/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they talk to investors.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02436" y="4239477"/>
            <a:ext cx="11330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(.banner)</a:t>
            </a:r>
            <a:endParaRPr lang="en-GB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47568" y="2438400"/>
            <a:ext cx="4884844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 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relative;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84812" y="1774758"/>
            <a:ext cx="615086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url(images/steel-bg.jpg) center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-1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68" y="990600"/>
            <a:ext cx="7640244" cy="6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8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HTML (.traders)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974539"/>
            <a:ext cx="11277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class="traders"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&gt;Why Traders Choose Us&lt;/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&gt;Raw Spreads&lt;/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&gt;Receive premium pricing from Top…&lt;/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&gt;&lt;No Dealing Desk&lt;/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 Consulting WP you’ll…&lt;/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&gt;State of the Art&lt;/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&gt;Trade Forex and CFDs with the world’s…&lt;/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73" y="974539"/>
            <a:ext cx="5257800" cy="1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8815" y="1301679"/>
            <a:ext cx="11806419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linear-gradient(rgba(0,0,0,0.6),rgba(0,0,0, 0.6)),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url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('images/background-choose-us.jpg') no-repeat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cover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3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79113" y="1130170"/>
            <a:ext cx="56676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p,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h4{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26989" y="1130170"/>
            <a:ext cx="495382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4" y="990600"/>
            <a:ext cx="8839838" cy="2756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74" y="3886200"/>
            <a:ext cx="8839838" cy="2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HTML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8411" y="1295400"/>
            <a:ext cx="91872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were amazed by how little effort…&lt;/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&gt;Amanda Seyfried&lt;/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&gt;Founder &amp; CEO…&lt;/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28" y="3958482"/>
            <a:ext cx="7866184" cy="2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2881" y="991132"/>
            <a:ext cx="11034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.consulting-woman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url("images/consulting-woman.jpg");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64px 60px 53px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rgba(255, 255, 255, .7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0267" y="1130170"/>
            <a:ext cx="5820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open-quote;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32px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close-quote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23012" y="1130170"/>
            <a:ext cx="556649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#777777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rgb(9, 8, 33);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justify-content:space-around;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74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8" y="1524000"/>
            <a:ext cx="113791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HTML (.partners)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162007"/>
            <a:ext cx="9849401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href="#"&gt;&lt;img src="images/partner-TVC.png" alt="TVC Marketing"&gt;&lt;/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&lt;!—TODO put the rest list item here…--&gt;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3280917"/>
            <a:ext cx="7178142" cy="33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5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(.partners)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77467" y="1035337"/>
            <a:ext cx="53169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90px;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45px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834673"/>
            <a:ext cx="9367476" cy="2788567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263867" y="1035337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52421" y="2159227"/>
            <a:ext cx="1148353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"footer"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class="info-socials-container"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fa-map-marker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1010 Avenue of …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fa-clock-o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&gt;Mon-Sat 8.00-18.00…&lt;/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&gt;212 386 5578 Free call&lt;/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72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1524000"/>
            <a:ext cx="1148353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fa-facebook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fa-twitter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fa-linkedin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fa-youtube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4114800"/>
            <a:ext cx="7772400" cy="2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8867" y="958660"/>
            <a:ext cx="516454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03981" y="963653"/>
            <a:ext cx="5653031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153px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rgb(131,131,143);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20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752600"/>
            <a:ext cx="110622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(extra-links)</a:t>
            </a:r>
            <a:endParaRPr lang="en-GB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93812" y="1191899"/>
            <a:ext cx="960120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&gt;Extra Links&lt;/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href="#"&gt;Typography&lt;/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href="#"&gt;Careers&lt;/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href="#"&gt;Shop&lt;/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rest list items here--&gt;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838541"/>
            <a:ext cx="8242161" cy="18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(extra-links)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1150363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148px;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200px;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970397"/>
            <a:ext cx="10762072" cy="2354203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281739" y="1150362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5084088"/>
            <a:ext cx="9832319" cy="820600"/>
          </a:xfrm>
        </p:spPr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941144"/>
            <a:ext cx="9832319" cy="719034"/>
          </a:xfrm>
        </p:spPr>
        <p:txBody>
          <a:bodyPr/>
          <a:lstStyle/>
          <a:p>
            <a:r>
              <a:rPr lang="en-US" dirty="0" smtClean="0"/>
              <a:t>HTML5 </a:t>
            </a:r>
            <a:r>
              <a:rPr lang="en-US" dirty="0"/>
              <a:t>+ </a:t>
            </a:r>
            <a:r>
              <a:rPr lang="en-US" dirty="0" smtClean="0"/>
              <a:t>CSS3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078010"/>
            <a:ext cx="4572638" cy="3969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59" y="1078010"/>
            <a:ext cx="5020866" cy="39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5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1447800"/>
            <a:ext cx="11408611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&gt;Instagram Widget&lt;/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src="…/footer-widget(1).jpg"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src="…/footer-widget(2).jpg"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src="…/footer-widget(3).jpg"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src="…/footer-widget(4).jpg"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src="…/footer-widget(5).jpg"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src="…/footer-widget(6).jpg"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2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1206846"/>
            <a:ext cx="5164545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81739" y="1206845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3581400"/>
            <a:ext cx="9138507" cy="2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9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990600"/>
            <a:ext cx="4876800" cy="4233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706" y="2819400"/>
            <a:ext cx="4538215" cy="3588026"/>
          </a:xfrm>
          <a:prstGeom prst="rect">
            <a:avLst/>
          </a:prstGeom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009" y="994048"/>
            <a:ext cx="3657600" cy="271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Landing Pages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254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4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37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2" y="2133600"/>
            <a:ext cx="6629400" cy="3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05" y="1536393"/>
            <a:ext cx="8506018" cy="42157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</a:t>
            </a:r>
            <a:endParaRPr lang="en-GB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113617" y="2453248"/>
            <a:ext cx="1371600" cy="457200"/>
          </a:xfrm>
          <a:prstGeom prst="wedgeRoundRectCallout">
            <a:avLst>
              <a:gd name="adj1" fmla="val -56277"/>
              <a:gd name="adj2" fmla="val -121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990012" y="3229781"/>
            <a:ext cx="2057400" cy="770121"/>
          </a:xfrm>
          <a:prstGeom prst="wedgeRoundRectCallout">
            <a:avLst>
              <a:gd name="adj1" fmla="val -79194"/>
              <a:gd name="adj2" fmla="val -38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5212" y="3305666"/>
            <a:ext cx="2362199" cy="42813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894012" y="3352800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5212" y="2650857"/>
            <a:ext cx="2362199" cy="51918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2679509" y="2681848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646612" y="4419600"/>
            <a:ext cx="1815366" cy="533400"/>
          </a:xfrm>
          <a:prstGeom prst="wedgeRoundRectCallout">
            <a:avLst>
              <a:gd name="adj1" fmla="val 38302"/>
              <a:gd name="adj2" fmla="val -123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5976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9" y="1905000"/>
            <a:ext cx="11229474" cy="3200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89012" y="2619375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/>
          </a:p>
        </p:txBody>
      </p:sp>
      <p:sp>
        <p:nvSpPr>
          <p:cNvPr id="7" name="Rectangle 6"/>
          <p:cNvSpPr/>
          <p:nvPr/>
        </p:nvSpPr>
        <p:spPr>
          <a:xfrm>
            <a:off x="989012" y="3848100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290253" y="1485900"/>
            <a:ext cx="1371600" cy="457200"/>
          </a:xfrm>
          <a:prstGeom prst="wedgeRoundRectCallout">
            <a:avLst>
              <a:gd name="adj1" fmla="val -69271"/>
              <a:gd name="adj2" fmla="val 1271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989012" y="1295400"/>
            <a:ext cx="5257800" cy="838200"/>
          </a:xfrm>
          <a:prstGeom prst="wedgeRoundRectCallout">
            <a:avLst>
              <a:gd name="adj1" fmla="val -31902"/>
              <a:gd name="adj2" fmla="val 142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travel-business-customer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674812" y="5339451"/>
            <a:ext cx="5638800" cy="751097"/>
          </a:xfrm>
          <a:prstGeom prst="wedgeRoundRectCallout">
            <a:avLst>
              <a:gd name="adj1" fmla="val -16945"/>
              <a:gd name="adj2" fmla="val -1189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financial-energy-surface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6654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88080"/>
            <a:ext cx="10289127" cy="887437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505739" y="1040528"/>
            <a:ext cx="4953000" cy="721291"/>
          </a:xfrm>
          <a:prstGeom prst="wedgeRoundRectCallout">
            <a:avLst>
              <a:gd name="adj1" fmla="val -20878"/>
              <a:gd name="adj2" fmla="val 99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3886200"/>
            <a:ext cx="10289127" cy="2282900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944139" y="3090892"/>
            <a:ext cx="5029200" cy="679032"/>
          </a:xfrm>
          <a:prstGeom prst="wedgeRoundRectCallout">
            <a:avLst>
              <a:gd name="adj1" fmla="val -21826"/>
              <a:gd name="adj2" fmla="val 89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traders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9446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57400"/>
            <a:ext cx="10045842" cy="33528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439933" y="1266825"/>
            <a:ext cx="6477000" cy="557516"/>
          </a:xfrm>
          <a:prstGeom prst="wedgeRoundRectCallout">
            <a:avLst>
              <a:gd name="adj1" fmla="val -21249"/>
              <a:gd name="adj2" fmla="val 1451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78333" y="5638800"/>
            <a:ext cx="6615000" cy="758452"/>
          </a:xfrm>
          <a:prstGeom prst="wedgeRoundRectCallout">
            <a:avLst>
              <a:gd name="adj1" fmla="val 26352"/>
              <a:gd name="adj2" fmla="val -1086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18148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9949</TotalTime>
  <Words>2748</Words>
  <Application>Microsoft Office PowerPoint</Application>
  <PresentationFormat>Custom</PresentationFormat>
  <Paragraphs>526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Landing Pages</vt:lpstr>
      <vt:lpstr>Table of Contents</vt:lpstr>
      <vt:lpstr>Have a Question?</vt:lpstr>
      <vt:lpstr>Landing Page</vt:lpstr>
      <vt:lpstr>Create the Project Structure</vt:lpstr>
      <vt:lpstr>Navigation + Header</vt:lpstr>
      <vt:lpstr>Main + Section</vt:lpstr>
      <vt:lpstr>Main + Section</vt:lpstr>
      <vt:lpstr>Main + Section</vt:lpstr>
      <vt:lpstr>Footer + Section</vt:lpstr>
      <vt:lpstr>Start with the HTML Page: agency.html</vt:lpstr>
      <vt:lpstr>Navigation + Header (HTML)</vt:lpstr>
      <vt:lpstr>Header</vt:lpstr>
      <vt:lpstr>Navigation + Header (CSS)</vt:lpstr>
      <vt:lpstr>Navigation + Header (CSS)</vt:lpstr>
      <vt:lpstr>Navigation + Header (CSS)</vt:lpstr>
      <vt:lpstr>Navigation + Header (CSS)</vt:lpstr>
      <vt:lpstr>Navigation + Header (CSS)</vt:lpstr>
      <vt:lpstr>Main (HTML)</vt:lpstr>
      <vt:lpstr>Main CSS</vt:lpstr>
      <vt:lpstr>Main CSS</vt:lpstr>
      <vt:lpstr>Main More HTML + CSS (.banner)</vt:lpstr>
      <vt:lpstr>Main CSS (.banner)</vt:lpstr>
      <vt:lpstr>Main HTML (.traders)</vt:lpstr>
      <vt:lpstr>Main CSS (.traders)</vt:lpstr>
      <vt:lpstr>Main CSS (.traders)</vt:lpstr>
      <vt:lpstr>PowerPoint Presentation</vt:lpstr>
      <vt:lpstr>Main HTML (.consulting-woman)</vt:lpstr>
      <vt:lpstr>Main CSS (.consulting-woman)</vt:lpstr>
      <vt:lpstr>Main CSS (.consulting-woman)</vt:lpstr>
      <vt:lpstr>PowerPoint Presentation</vt:lpstr>
      <vt:lpstr>Main HTML (.partners)</vt:lpstr>
      <vt:lpstr>Main CSS (.partners)</vt:lpstr>
      <vt:lpstr>Footer Section HTML (info-social-container)</vt:lpstr>
      <vt:lpstr>Footer Section HTML (info-social-container)</vt:lpstr>
      <vt:lpstr>Footer Section CSS (info-social-container)</vt:lpstr>
      <vt:lpstr>PowerPoint Presentation</vt:lpstr>
      <vt:lpstr>Footer Section HTML (extra-links)</vt:lpstr>
      <vt:lpstr>Footer Section CSS (extra-links)</vt:lpstr>
      <vt:lpstr>Footer Section HTML (instagram-widget)</vt:lpstr>
      <vt:lpstr>Footer Section CSS (instagram-widget)</vt:lpstr>
      <vt:lpstr>Summary</vt:lpstr>
      <vt:lpstr>Creating Landing Pages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Landing Pages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Kristiyan Pamidov</cp:lastModifiedBy>
  <cp:revision>727</cp:revision>
  <dcterms:created xsi:type="dcterms:W3CDTF">2014-01-02T17:00:34Z</dcterms:created>
  <dcterms:modified xsi:type="dcterms:W3CDTF">2017-06-16T11:34:23Z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